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2" r:id="rId3"/>
    <p:sldMasterId id="2147483720" r:id="rId4"/>
    <p:sldMasterId id="2147483737" r:id="rId5"/>
    <p:sldMasterId id="2147483772" r:id="rId6"/>
  </p:sldMasterIdLst>
  <p:notesMasterIdLst>
    <p:notesMasterId r:id="rId25"/>
  </p:notesMasterIdLst>
  <p:sldIdLst>
    <p:sldId id="257" r:id="rId7"/>
    <p:sldId id="274" r:id="rId8"/>
    <p:sldId id="275" r:id="rId9"/>
    <p:sldId id="258" r:id="rId10"/>
    <p:sldId id="261" r:id="rId11"/>
    <p:sldId id="262" r:id="rId12"/>
    <p:sldId id="276" r:id="rId13"/>
    <p:sldId id="263" r:id="rId14"/>
    <p:sldId id="281" r:id="rId15"/>
    <p:sldId id="267" r:id="rId16"/>
    <p:sldId id="279" r:id="rId17"/>
    <p:sldId id="283" r:id="rId18"/>
    <p:sldId id="284" r:id="rId19"/>
    <p:sldId id="268" r:id="rId20"/>
    <p:sldId id="282" r:id="rId21"/>
    <p:sldId id="269" r:id="rId22"/>
    <p:sldId id="270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50B12-BF35-4F8E-BDCD-DCF04D29D79C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8B577-6D19-4B9F-A01B-4306F9FEB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69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8B577-6D19-4B9F-A01B-4306F9FEB7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5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2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3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58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20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60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6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14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74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67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61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4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25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01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7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12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6694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18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25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77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03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2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781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23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239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30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903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66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281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77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724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544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0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299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3782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571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58570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3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671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523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562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13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182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1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905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859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402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687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510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615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784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77592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894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34896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6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136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819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25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084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931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712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791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595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359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335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3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264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77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035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66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132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622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731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668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816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968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685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266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0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200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909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055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575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708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811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13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359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532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459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38700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487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036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7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09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96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8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7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4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rt 2"/>
          <p:cNvSpPr/>
          <p:nvPr/>
        </p:nvSpPr>
        <p:spPr>
          <a:xfrm>
            <a:off x="4334608" y="2110155"/>
            <a:ext cx="34289" cy="4571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1" y="65548"/>
            <a:ext cx="8807687" cy="5039852"/>
          </a:xfrm>
        </p:spPr>
      </p:pic>
      <p:sp>
        <p:nvSpPr>
          <p:cNvPr id="2" name="TextBox 1"/>
          <p:cNvSpPr txBox="1"/>
          <p:nvPr/>
        </p:nvSpPr>
        <p:spPr>
          <a:xfrm>
            <a:off x="179364" y="5105400"/>
            <a:ext cx="8807687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অভিনন্দন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2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152400"/>
            <a:ext cx="50292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676400"/>
            <a:ext cx="8915400" cy="18466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রেওয়ামিলের </a:t>
            </a:r>
            <a:r>
              <a:rPr lang="bn-BD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নমুনা ছক প্রস্তুত কর</a:t>
            </a:r>
            <a:r>
              <a:rPr lang="bn-B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2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282556"/>
              </p:ext>
            </p:extLst>
          </p:nvPr>
        </p:nvGraphicFramePr>
        <p:xfrm>
          <a:off x="609600" y="2952206"/>
          <a:ext cx="8382000" cy="3728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845"/>
                <a:gridCol w="4339130"/>
                <a:gridCol w="733425"/>
                <a:gridCol w="1257300"/>
                <a:gridCol w="1257300"/>
              </a:tblGrid>
              <a:tr h="46808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হিসাবের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bn-IN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খ:পৃঃ</a:t>
                      </a:r>
                      <a:endParaRPr lang="en-US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3088852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1524000"/>
            <a:ext cx="8382000" cy="13849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—</a:t>
            </a:r>
          </a:p>
          <a:p>
            <a:pPr algn="ctr"/>
            <a:r>
              <a:rPr lang="en-US" sz="28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রেওয়ামিল</a:t>
            </a:r>
            <a:endParaRPr lang="en-US" sz="2800" b="1" dirty="0" smtClean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২০--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৩১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সমাপ্ত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বছ্রের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28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3184" y="5862"/>
            <a:ext cx="3774831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bn-BD" sz="2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2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073932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5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39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দলীয় কাজঃ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762000"/>
            <a:ext cx="7924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মাহবুবা লিমিটেডের ২০১৪ সালের ৩১শে ডিসেম্বর এর অশুদ্ধভাবে প্রস্তুতকৃত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রেওয়ামিলটি শুদ্ধভাবে লিখ?</a:t>
            </a:r>
            <a:endParaRPr lang="en-US" sz="2800" dirty="0"/>
          </a:p>
          <a:p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4863"/>
              </p:ext>
            </p:extLst>
          </p:nvPr>
        </p:nvGraphicFramePr>
        <p:xfrm>
          <a:off x="1371600" y="1958470"/>
          <a:ext cx="71638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953"/>
                <a:gridCol w="2836780"/>
                <a:gridCol w="539547"/>
                <a:gridCol w="1432760"/>
                <a:gridCol w="1432760"/>
              </a:tblGrid>
              <a:tr h="4648200"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নং  </a:t>
                      </a:r>
                    </a:p>
                    <a:p>
                      <a:endParaRPr lang="bn-BD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                  </a:t>
                      </a:r>
                    </a:p>
                    <a:p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  </a:t>
                      </a:r>
                    </a:p>
                    <a:p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৩। </a:t>
                      </a:r>
                    </a:p>
                    <a:p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৪।    </a:t>
                      </a:r>
                    </a:p>
                    <a:p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৫।     </a:t>
                      </a:r>
                    </a:p>
                    <a:p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৬।       </a:t>
                      </a:r>
                    </a:p>
                    <a:p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৭।           </a:t>
                      </a:r>
                    </a:p>
                    <a:p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৮।     </a:t>
                      </a:r>
                    </a:p>
                    <a:p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৯।    </a:t>
                      </a:r>
                    </a:p>
                    <a:p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১০।   </a:t>
                      </a:r>
                    </a:p>
                    <a:p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১১।           </a:t>
                      </a:r>
                    </a:p>
                    <a:p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১২।     </a:t>
                      </a:r>
                    </a:p>
                    <a:p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১৩।            </a:t>
                      </a:r>
                    </a:p>
                    <a:p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১৪। 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১৫।</a:t>
                      </a:r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হিসাবের</a:t>
                      </a:r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শিরোনাম  </a:t>
                      </a:r>
                    </a:p>
                    <a:p>
                      <a:endParaRPr lang="bn-BD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প্রারম্ভিক মজুদ  </a:t>
                      </a:r>
                    </a:p>
                    <a:p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মূলধন </a:t>
                      </a:r>
                    </a:p>
                    <a:p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ক্রয় </a:t>
                      </a:r>
                    </a:p>
                    <a:p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বিক্রয় </a:t>
                      </a:r>
                    </a:p>
                    <a:p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প্রাপ্ত কমিশন </a:t>
                      </a:r>
                    </a:p>
                    <a:p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বেতন খরচ </a:t>
                      </a:r>
                    </a:p>
                    <a:p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ভাড়া খরচ </a:t>
                      </a:r>
                    </a:p>
                    <a:p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অনাদায়ী দেনা </a:t>
                      </a:r>
                    </a:p>
                    <a:p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যন্ত্রপাতি </a:t>
                      </a:r>
                    </a:p>
                    <a:p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দেনাদার </a:t>
                      </a:r>
                    </a:p>
                    <a:p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পাওনাদার </a:t>
                      </a:r>
                    </a:p>
                    <a:p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৬% বন্ধকী ঋণ  </a:t>
                      </a:r>
                    </a:p>
                    <a:p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জমাতিরিক্ত</a:t>
                      </a:r>
                      <a:endParaRPr lang="bn-BD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বিক্রয় ফেরত  </a:t>
                      </a:r>
                    </a:p>
                    <a:p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অনিশ্চিত হিসাব 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খঃ</a:t>
                      </a:r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পঃ 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টাকা </a:t>
                      </a:r>
                    </a:p>
                    <a:p>
                      <a:endParaRPr lang="bn-BD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৫০,০০০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endParaRPr lang="bn-BD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১,০০,০০০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/=</a:t>
                      </a:r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</a:p>
                    <a:p>
                      <a:endParaRPr lang="bn-BD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১০,০০০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/=</a:t>
                      </a:r>
                      <a:endParaRPr lang="bn-BD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২০,০০০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/=</a:t>
                      </a:r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bn-BD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bn-BD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৩,০০০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/=</a:t>
                      </a:r>
                      <a:endParaRPr lang="bn-BD" sz="16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bn-BD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৫৮০০</a:t>
                      </a:r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/=</a:t>
                      </a:r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endParaRPr lang="en-US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৪০,০০০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/=</a:t>
                      </a:r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১০,০০০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/=</a:t>
                      </a:r>
                      <a:endParaRPr lang="bn-BD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৮০,০০০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/=</a:t>
                      </a:r>
                    </a:p>
                    <a:p>
                      <a:endParaRPr lang="en-US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en-US" sz="1600" u="sng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৩,১৮,৮০০/=</a:t>
                      </a:r>
                      <a:endParaRPr lang="en-US" sz="1600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টাকা  </a:t>
                      </a:r>
                    </a:p>
                    <a:p>
                      <a:endParaRPr lang="bn-BD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৮০,০০০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/=</a:t>
                      </a:r>
                      <a:endParaRPr lang="bn-BD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১,০০,০০০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/=</a:t>
                      </a:r>
                      <a:endParaRPr lang="bn-BD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১২,০০০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/=</a:t>
                      </a:r>
                      <a:endParaRPr lang="bn-BD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৩৫,০০০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/=</a:t>
                      </a:r>
                      <a:endParaRPr lang="bn-BD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২,০০০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/=</a:t>
                      </a:r>
                      <a:endParaRPr lang="bn-BD" sz="16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৮৯,৮০০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/=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en-US" sz="1600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৩,১৮,৮০০/=</a:t>
                      </a:r>
                      <a:endParaRPr lang="en-US" sz="1600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90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-35169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সমাধান</a:t>
            </a:r>
            <a:endParaRPr lang="en-US" sz="4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613966"/>
              </p:ext>
            </p:extLst>
          </p:nvPr>
        </p:nvGraphicFramePr>
        <p:xfrm>
          <a:off x="990600" y="914400"/>
          <a:ext cx="71638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953"/>
                <a:gridCol w="2836780"/>
                <a:gridCol w="539547"/>
                <a:gridCol w="1432760"/>
                <a:gridCol w="1432760"/>
              </a:tblGrid>
              <a:tr h="342900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নং  </a:t>
                      </a:r>
                    </a:p>
                    <a:p>
                      <a:endParaRPr lang="bn-BD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                  </a:t>
                      </a:r>
                    </a:p>
                    <a:p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  </a:t>
                      </a:r>
                    </a:p>
                    <a:p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৩। </a:t>
                      </a:r>
                    </a:p>
                    <a:p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৪।    </a:t>
                      </a:r>
                    </a:p>
                    <a:p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৫।     </a:t>
                      </a:r>
                    </a:p>
                    <a:p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৬।       </a:t>
                      </a:r>
                    </a:p>
                    <a:p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৭।           </a:t>
                      </a:r>
                    </a:p>
                    <a:p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৮।     </a:t>
                      </a:r>
                    </a:p>
                    <a:p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৯।    </a:t>
                      </a:r>
                    </a:p>
                    <a:p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১০।   </a:t>
                      </a:r>
                    </a:p>
                    <a:p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১১।           </a:t>
                      </a:r>
                    </a:p>
                    <a:p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১২।     </a:t>
                      </a:r>
                    </a:p>
                    <a:p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১৩।            </a:t>
                      </a:r>
                    </a:p>
                    <a:p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১৪। </a:t>
                      </a:r>
                      <a:endParaRPr lang="en-US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১৫।</a:t>
                      </a: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</a:t>
                      </a:r>
                      <a:endPara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হিসাবের</a:t>
                      </a: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শিরোনাম  </a:t>
                      </a:r>
                    </a:p>
                    <a:p>
                      <a:endParaRPr lang="bn-BD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প্রারম্ভিক মজুদ  </a:t>
                      </a:r>
                    </a:p>
                    <a:p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মূলধন </a:t>
                      </a:r>
                    </a:p>
                    <a:p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ক্রয় </a:t>
                      </a:r>
                    </a:p>
                    <a:p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বিক্রয় </a:t>
                      </a:r>
                    </a:p>
                    <a:p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প্রাপ্ত কমিশন </a:t>
                      </a:r>
                    </a:p>
                    <a:p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বেতন খরচ </a:t>
                      </a:r>
                    </a:p>
                    <a:p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ভাড়া খরচ </a:t>
                      </a:r>
                    </a:p>
                    <a:p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অনাদায়ী দেনা </a:t>
                      </a:r>
                    </a:p>
                    <a:p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যন্ত্রপাতি </a:t>
                      </a:r>
                    </a:p>
                    <a:p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দেনাদার </a:t>
                      </a:r>
                    </a:p>
                    <a:p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পাওনাদার </a:t>
                      </a:r>
                    </a:p>
                    <a:p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৬% বন্ধকী ঋণ  </a:t>
                      </a:r>
                    </a:p>
                    <a:p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জমাতিরিক্ত</a:t>
                      </a:r>
                      <a:endParaRPr lang="bn-BD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বিক্রয় ফেরত  </a:t>
                      </a:r>
                    </a:p>
                    <a:p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অনিশ্চিত হিসাব </a:t>
                      </a:r>
                      <a:endPara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খঃ</a:t>
                      </a: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পঃ </a:t>
                      </a:r>
                      <a:endPara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টাকা </a:t>
                      </a:r>
                    </a:p>
                    <a:p>
                      <a:endParaRPr lang="bn-BD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৫০,০০০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/=</a:t>
                      </a:r>
                      <a:endParaRPr lang="bn-BD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bn-BD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৮০,০০০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/=</a:t>
                      </a:r>
                      <a:endParaRPr lang="bn-BD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bn-BD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algn="r"/>
                      <a:r>
                        <a:rPr lang="bn-BD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২০,০০০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/=</a:t>
                      </a:r>
                      <a:endParaRPr lang="bn-BD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bn-BD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৩,০০০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/=</a:t>
                      </a:r>
                      <a:endParaRPr lang="bn-BD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bn-BD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৫৮০০</a:t>
                      </a: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/=</a:t>
                      </a: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১২,০০০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/=</a:t>
                      </a:r>
                      <a:endParaRPr lang="bn-BD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৩৫,০০০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/=</a:t>
                      </a:r>
                      <a:endParaRPr lang="bn-BD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en-US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en-US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bn-BD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২,০০০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/=</a:t>
                      </a:r>
                      <a:endParaRPr lang="bn-BD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১,৩৭,২০০/=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=৩,৪০,০০০/=</a:t>
                      </a: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টাকা  </a:t>
                      </a:r>
                    </a:p>
                    <a:p>
                      <a:endParaRPr lang="bn-BD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bn-BD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bn-BD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১,০০,০০০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/=</a:t>
                      </a: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</a:p>
                    <a:p>
                      <a:pPr algn="r"/>
                      <a:endParaRPr lang="bn-BD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১,০০,০০০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/=</a:t>
                      </a:r>
                      <a:endParaRPr lang="bn-BD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১০,০০০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/=</a:t>
                      </a:r>
                      <a:endParaRPr lang="bn-BD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bn-BD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bn-BD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bn-BD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bn-BD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bn-BD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৪০,০০০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/=</a:t>
                      </a: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algn="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১০,০০০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/=</a:t>
                      </a:r>
                      <a:endParaRPr lang="bn-BD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৮০,০০০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/=</a:t>
                      </a:r>
                    </a:p>
                    <a:p>
                      <a:pPr algn="r"/>
                      <a:endParaRPr lang="bn-BD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bn-BD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=৩,৪০,০০০/=</a:t>
                      </a:r>
                    </a:p>
                    <a:p>
                      <a:pPr algn="r"/>
                      <a:endParaRPr lang="en-US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574321" y="5926015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51784" y="5926015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39153" y="6172200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06914" y="6224954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86953" y="6207369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10399" y="6260123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72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নিচের উদ্দীপকটি পড় এবং প্রশ্নের উত্তর দাও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</a:t>
            </a:r>
          </a:p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আসাদ এর হিসাব বইতে নিন্মলিখিত উদ্বৃত্তগুলো পাওয়া 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:-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বকেয়া মজুরি ৮,০০০টাকা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হাতে নগদ ১০,০০০ 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বিক্রয় ১,৭০,০০০ 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মজুরি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৮০,০০০ 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মূলধন ৮৪,০০০ 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বিমা সেলামী ২০,০০০ 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উত্তোলন ৩২,০০০ 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দালানকোঠা ১,২০,০০০ টাকা ।            </a:t>
            </a: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নিচের কোনটি রেওয়ামিলে অন্তর্ভুক্ত হয় না?  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প্রারম্ভিক হাতে নগদ           ২)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মূলধন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সমাপ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নী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মজুদ পণ্য          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দালানকোঠা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রেওয়ামিলে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ডেবিট দিকে লিপিবদ্ধ হবে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মূলধন,বিক্রয় হিসাব    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উত্তোলন হিসাব,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দালান কোঠা   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হাতে নগদ,মজু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বীমা সেলামী       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নিচের কোনটি ঠিক?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খ)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    ঘ)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i, ii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3376015"/>
            <a:ext cx="381000" cy="3577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0" y="6265061"/>
            <a:ext cx="381000" cy="3577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4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214" y="186030"/>
            <a:ext cx="1447800" cy="40558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44969" y="18603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হামীমের ২০১৪ সালের ৩১শে  ডিসেম্বর তারিখের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উদ্বৃত্তসমূহ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দেওয়া হলঃ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1165349"/>
            <a:ext cx="5562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মূলধন ...................................................... ৬০,০০০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টাকা 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বিক্রয় ........................................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.............. 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৮১,২০০ টাকা । </a:t>
            </a:r>
          </a:p>
          <a:p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ভূমি 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ও দালানকোঠা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...................................... 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২০,০০০ টাকা । </a:t>
            </a:r>
          </a:p>
          <a:p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৪.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মজুরি ......................................................  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১৮,৪৯০ টাকা । </a:t>
            </a:r>
          </a:p>
          <a:p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৫.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দেনাদারবৃন্দ ..............................................  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৩৫,০০০ টাকা । </a:t>
            </a:r>
          </a:p>
          <a:p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৬.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কমিশন .....................................................  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১,৪৭০ টাকা । </a:t>
            </a:r>
          </a:p>
          <a:p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৭.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যন্ত্রপাতি ................................................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..  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১০,২৭০ টাকা । </a:t>
            </a:r>
          </a:p>
          <a:p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৮.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পরিবহণ ..................................................... 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৩,৩৭০ টাকা । </a:t>
            </a:r>
          </a:p>
          <a:p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৯.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বেতন ......................................................... 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৪,৩০০ টাকা । </a:t>
            </a:r>
          </a:p>
          <a:p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১০.বী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মা 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সেলামী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................................................ 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১,০৬০ টাকা । </a:t>
            </a:r>
          </a:p>
          <a:p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১১.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প্রদেয় 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বিল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.................................................. 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৪,০০০ টাকা । </a:t>
            </a:r>
          </a:p>
          <a:p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১২.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পাওনাদার .................................................. 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৮,০৪০ টাকা । </a:t>
            </a:r>
          </a:p>
          <a:p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১৩.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বহিঃ 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ফেরত ................................................ ৪,০৮০ টাকা । </a:t>
            </a:r>
          </a:p>
          <a:p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১৪.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উত্তোলন ..................................................... 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২,৪৮০ টাকা । </a:t>
            </a:r>
          </a:p>
          <a:p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১৫.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নগদ 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তহবিল ................................................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৮০০ 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টাকা । </a:t>
            </a:r>
          </a:p>
          <a:p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১৬.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ব্যাংক 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জমা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................................................. 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৫,২৬০ টাকা । 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 rot="5400000">
            <a:off x="-2113025" y="2310778"/>
            <a:ext cx="5572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বাড়ির  কাজ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641014" y="5228099"/>
            <a:ext cx="8409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চলতি সম্পদের পরিমাণ নির্ণয় কর। </a:t>
            </a:r>
            <a:br>
              <a:rPr lang="bn-BD" sz="1600" dirty="0">
                <a:latin typeface="NikoshBAN" pitchFamily="2" charset="0"/>
                <a:cs typeface="NikoshBAN" pitchFamily="2" charset="0"/>
              </a:rPr>
            </a:br>
            <a:r>
              <a:rPr lang="bn-BD" sz="16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উপ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রো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ক্ত উদ্বৃত্তগুলো দ্বারা একটি রেওয়ামিল তৈরি কর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1600" dirty="0">
                <a:latin typeface="NikoshBAN" pitchFamily="2" charset="0"/>
                <a:cs typeface="NikoshBAN" pitchFamily="2" charset="0"/>
              </a:rPr>
            </a:br>
            <a:r>
              <a:rPr lang="bn-BD" sz="16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চলতি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দীর্ঘমেয়াদী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দায়ের 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পরিমাণ নির্ণয় কর।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898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105400"/>
            <a:ext cx="8991600" cy="22159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38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305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9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762000" y="297426"/>
            <a:ext cx="7772400" cy="1066800"/>
          </a:xfrm>
          <a:prstGeom prst="ellipse">
            <a:avLst/>
          </a:prstGeom>
          <a:solidFill>
            <a:srgbClr val="FFFF0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607403"/>
            <a:ext cx="7010400" cy="16619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সুজিৎ কুমার গাইন</a:t>
            </a:r>
          </a:p>
          <a:p>
            <a:pPr algn="ctr"/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2438400"/>
            <a:ext cx="90678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3436203"/>
            <a:ext cx="9067800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গিলাতলা মাধ্যমিক  বিদ্যালয়</a:t>
            </a:r>
            <a:r>
              <a:rPr lang="bn-BD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" y="4367042"/>
            <a:ext cx="90678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নাজিরপুর, পিরোজপুর</a:t>
            </a:r>
            <a:r>
              <a:rPr lang="bn-I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6172200"/>
            <a:ext cx="90678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5355461"/>
            <a:ext cx="90678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4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288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  <p:bldP spid="1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578114"/>
            <a:ext cx="914400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বিষয়-হিসাব </a:t>
            </a:r>
            <a:r>
              <a:rPr lang="bn-BD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14600"/>
            <a:ext cx="914400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 </a:t>
            </a:r>
            <a:r>
              <a:rPr lang="bn-BD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bn-IN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886200"/>
            <a:ext cx="914400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সময়-  ৫০  </a:t>
            </a:r>
            <a:r>
              <a:rPr lang="bn-BD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04800" y="685800"/>
            <a:ext cx="914400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u="sng" cap="none" spc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 পরিচিতি</a:t>
            </a:r>
            <a:endParaRPr lang="en-US" sz="54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105400"/>
            <a:ext cx="914400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 : </a:t>
            </a:r>
            <a:r>
              <a:rPr lang="en-US" sz="40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09</a:t>
            </a:r>
            <a:r>
              <a:rPr lang="bn-IN" sz="40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bn-IN" sz="40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bn-BD" sz="40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bn-IN" sz="40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ইং</a:t>
            </a:r>
            <a:endParaRPr lang="en-US" sz="40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122" y="5607262"/>
            <a:ext cx="88392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ছবিতে কি দেখা </a:t>
            </a:r>
            <a:r>
              <a:rPr lang="bn-BD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7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চ্ছে</a:t>
            </a:r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6" y="60960"/>
            <a:ext cx="8913387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0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  <a:r>
              <a:rPr lang="en-US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8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330714"/>
            <a:ext cx="822960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: নবম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724400"/>
            <a:ext cx="8229600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রেওয়ামিল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456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55380" cy="1400530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bn-BD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2004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রেওয়ামিল কী বলতে পারবে।  </a:t>
            </a:r>
          </a:p>
          <a:p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রেওয়ামিলের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ছক প্রস্তুত করতে পারবে।     </a:t>
            </a:r>
          </a:p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যথাযথ ছকে রেওয়ামিল প্রস্তুত করে হিসাবের গা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তিক শুদ্ধতা যাচাই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179970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304800"/>
            <a:ext cx="63246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bn-IN" sz="6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3048000"/>
            <a:ext cx="63246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রেওয়ামিল কী?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রেওয়ামিলে কয়টি ঘর থাকে? </a:t>
            </a:r>
            <a:endParaRPr lang="bn-BD" sz="48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3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438400"/>
            <a:ext cx="8839200" cy="31393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খতিয়ান</a:t>
            </a:r>
            <a:r>
              <a:rPr lang="bn-BD" sz="6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হিসাবগুলোর 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তিক </a:t>
            </a:r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যাচাই করার 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  নির্দিষ্ট ছকে হিসাবের উ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দ্বৃ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ত্তগুলোকে 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ডেবিট ও 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ক্রেডিট 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ভাগে ভাগ করে যে 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রণী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প্রস্ত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 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 হয় 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 রেওয়ামিল</a:t>
            </a:r>
            <a:r>
              <a:rPr lang="bn-BD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76200"/>
            <a:ext cx="3276600" cy="110799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05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5908954" cy="4495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371600" y="3048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নিচের ছবিটি দেখ-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3132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</TotalTime>
  <Words>676</Words>
  <Application>Microsoft Office PowerPoint</Application>
  <PresentationFormat>On-screen Show (4:3)</PresentationFormat>
  <Paragraphs>228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Office Theme</vt:lpstr>
      <vt:lpstr>Ion</vt:lpstr>
      <vt:lpstr>Slice</vt:lpstr>
      <vt:lpstr>Wisp</vt:lpstr>
      <vt:lpstr>Ion Boardroom</vt:lpstr>
      <vt:lpstr>Facet</vt:lpstr>
      <vt:lpstr>PowerPoint Presentation</vt:lpstr>
      <vt:lpstr>PowerPoint Presentation</vt:lpstr>
      <vt:lpstr>PowerPoint Presentation</vt:lpstr>
      <vt:lpstr>PowerPoint Presentation</vt:lpstr>
      <vt:lpstr>আজকের পাঠের বিষয়: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RATAN KUMAR BHADRA</dc:creator>
  <cp:lastModifiedBy>doel</cp:lastModifiedBy>
  <cp:revision>84</cp:revision>
  <dcterms:created xsi:type="dcterms:W3CDTF">2006-08-16T00:00:00Z</dcterms:created>
  <dcterms:modified xsi:type="dcterms:W3CDTF">2017-10-09T04:10:11Z</dcterms:modified>
</cp:coreProperties>
</file>